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4" r:id="rId3"/>
    <p:sldId id="258" r:id="rId4"/>
    <p:sldId id="275" r:id="rId5"/>
    <p:sldId id="264" r:id="rId6"/>
    <p:sldId id="260" r:id="rId7"/>
    <p:sldId id="261" r:id="rId8"/>
    <p:sldId id="265" r:id="rId9"/>
    <p:sldId id="271" r:id="rId10"/>
    <p:sldId id="262" r:id="rId11"/>
    <p:sldId id="267" r:id="rId12"/>
    <p:sldId id="282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FF6"/>
    <a:srgbClr val="3E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354437247394"/>
          <c:y val="8.308660854811524E-2"/>
          <c:w val="0.85711592662027691"/>
          <c:h val="0.67959436078895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450</c:v>
                </c:pt>
                <c:pt idx="1">
                  <c:v>460</c:v>
                </c:pt>
                <c:pt idx="2">
                  <c:v>470</c:v>
                </c:pt>
                <c:pt idx="3">
                  <c:v>439</c:v>
                </c:pt>
                <c:pt idx="4">
                  <c:v>559</c:v>
                </c:pt>
                <c:pt idx="5">
                  <c:v>824</c:v>
                </c:pt>
                <c:pt idx="6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7-4A52-9993-BDA56B87CA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290</c:v>
                </c:pt>
                <c:pt idx="1">
                  <c:v>330</c:v>
                </c:pt>
                <c:pt idx="2">
                  <c:v>370</c:v>
                </c:pt>
                <c:pt idx="3">
                  <c:v>327</c:v>
                </c:pt>
                <c:pt idx="4">
                  <c:v>400</c:v>
                </c:pt>
                <c:pt idx="5">
                  <c:v>478</c:v>
                </c:pt>
                <c:pt idx="6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7-4A52-9993-BDA56B87CA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4555392"/>
        <c:axId val="144561664"/>
      </c:barChart>
      <c:catAx>
        <c:axId val="1445553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Financial Years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0.42688832134185423"/>
              <c:y val="0.9007760054472189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4561664"/>
        <c:crosses val="autoZero"/>
        <c:auto val="1"/>
        <c:lblAlgn val="ctr"/>
        <c:lblOffset val="100"/>
        <c:noMultiLvlLbl val="0"/>
      </c:catAx>
      <c:valAx>
        <c:axId val="14456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4555392"/>
        <c:crosses val="autoZero"/>
        <c:crossBetween val="between"/>
      </c:valAx>
    </c:plotArea>
    <c:legend>
      <c:legendPos val="t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Thursday, November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5681D0F-6595-4F14-8EF3-954CD87C797B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Thursday, November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CC25C3-021A-4B0B-8F70-0C181FE1CF45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Thursday, November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DEA2CF1-0EB2-4673-802D-3371233E4A77}" type="datetime2">
              <a:rPr lang="en-US" smtClean="0"/>
              <a:t>Thursday, November 16,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04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9.jp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9.jpg"/><Relationship Id="rId16" Type="http://schemas.openxmlformats.org/officeDocument/2006/relationships/image" Target="../media/image3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63,568 White Background Videos and HD Footage - Getty Images">
            <a:extLst>
              <a:ext uri="{FF2B5EF4-FFF2-40B4-BE49-F238E27FC236}">
                <a16:creationId xmlns:a16="http://schemas.microsoft.com/office/drawing/2014/main" id="{2BA8730B-610F-4F35-ADB6-D9039CEE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3D1871D-A16A-4338-9DD7-3750694F8C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52175" y="3361508"/>
            <a:ext cx="5948579" cy="608931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Solutions For Greener Tomorrow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0A54C-98BB-40B7-BF76-2EBECF114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75" y="2620003"/>
            <a:ext cx="5487650" cy="9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9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Sectors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DFF58-83B5-4755-9D5B-5A8A1B9D1CAB}"/>
              </a:ext>
            </a:extLst>
          </p:cNvPr>
          <p:cNvSpPr txBox="1"/>
          <p:nvPr/>
        </p:nvSpPr>
        <p:spPr>
          <a:xfrm>
            <a:off x="1148442" y="1512640"/>
            <a:ext cx="3363687" cy="4619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INDUSTRIAL: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Pharmaceutical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Food &amp; Beverages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Distilleries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Pulp &amp; Paper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Breweries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Textile &amp; Spinning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Biotech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Tobacco &amp; Rubber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Power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Cement &amp; Infrastructure</a:t>
            </a:r>
          </a:p>
        </p:txBody>
      </p:sp>
      <p:pic>
        <p:nvPicPr>
          <p:cNvPr id="2050" name="Picture 2" descr="Pharmaceuticals Icons - Download Free Vector Icons | Noun Project">
            <a:extLst>
              <a:ext uri="{FF2B5EF4-FFF2-40B4-BE49-F238E27FC236}">
                <a16:creationId xmlns:a16="http://schemas.microsoft.com/office/drawing/2014/main" id="{99A6C5C9-FD53-4EA6-83E6-535930C2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8" y="1986050"/>
            <a:ext cx="369699" cy="3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od And Beverage Icon Png Transparent Images – Free PNG Images Vector,  PSD, Clipart, Templates">
            <a:extLst>
              <a:ext uri="{FF2B5EF4-FFF2-40B4-BE49-F238E27FC236}">
                <a16:creationId xmlns:a16="http://schemas.microsoft.com/office/drawing/2014/main" id="{2FC1D6FD-B3AD-40C4-A145-88C7BF94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8" y="2420649"/>
            <a:ext cx="369698" cy="3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g Information">
            <a:extLst>
              <a:ext uri="{FF2B5EF4-FFF2-40B4-BE49-F238E27FC236}">
                <a16:creationId xmlns:a16="http://schemas.microsoft.com/office/drawing/2014/main" id="{512BCA27-7D66-4DBB-B7AC-3290FC17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8" y="2817423"/>
            <a:ext cx="369698" cy="3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dustries-pulp - Pulp And Paper Icon Png, Transparent Png , Transparent  Png Image - PNGitem">
            <a:extLst>
              <a:ext uri="{FF2B5EF4-FFF2-40B4-BE49-F238E27FC236}">
                <a16:creationId xmlns:a16="http://schemas.microsoft.com/office/drawing/2014/main" id="{5959C4BB-A28F-4F2D-B718-A0119A24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0" y="3281696"/>
            <a:ext cx="369135" cy="3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rewery Icons - Download Free Vector Icons | Noun Project">
            <a:extLst>
              <a:ext uri="{FF2B5EF4-FFF2-40B4-BE49-F238E27FC236}">
                <a16:creationId xmlns:a16="http://schemas.microsoft.com/office/drawing/2014/main" id="{C5EE3DAC-8F8E-41AA-8163-76A86805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6" y="3663956"/>
            <a:ext cx="386443" cy="3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pinning – Maria Textiles &lt; Cotton Yarn, Cotton Towel, Cotton Bed linen /  Bed Sheet, Surgical Cotton Manufacturer and Exporter&gt;">
            <a:extLst>
              <a:ext uri="{FF2B5EF4-FFF2-40B4-BE49-F238E27FC236}">
                <a16:creationId xmlns:a16="http://schemas.microsoft.com/office/drawing/2014/main" id="{58612C3F-67F8-4F66-B2F8-A9ABBF2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1" y="4050399"/>
            <a:ext cx="449113" cy="44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iotech - Free medical icons">
            <a:extLst>
              <a:ext uri="{FF2B5EF4-FFF2-40B4-BE49-F238E27FC236}">
                <a16:creationId xmlns:a16="http://schemas.microsoft.com/office/drawing/2014/main" id="{65CB0917-696F-4501-BA27-2A831DEE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2" y="4521040"/>
            <a:ext cx="345850" cy="3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obacco - Free nature icons">
            <a:extLst>
              <a:ext uri="{FF2B5EF4-FFF2-40B4-BE49-F238E27FC236}">
                <a16:creationId xmlns:a16="http://schemas.microsoft.com/office/drawing/2014/main" id="{1BE311BD-CD3E-4F99-9DA2-A9106410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2" y="4909580"/>
            <a:ext cx="345850" cy="3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ower Icon Images, Stock Photos &amp; Vectors | Shutterstock">
            <a:extLst>
              <a:ext uri="{FF2B5EF4-FFF2-40B4-BE49-F238E27FC236}">
                <a16:creationId xmlns:a16="http://schemas.microsoft.com/office/drawing/2014/main" id="{BF19077D-73C3-4E18-B6FD-F69F4B2EA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9758" r="7216" b="15850"/>
          <a:stretch/>
        </p:blipFill>
        <p:spPr bwMode="auto">
          <a:xfrm>
            <a:off x="798471" y="5354888"/>
            <a:ext cx="359273" cy="3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oncrete plant icon stock vector. Illustration of building - 172056282">
            <a:extLst>
              <a:ext uri="{FF2B5EF4-FFF2-40B4-BE49-F238E27FC236}">
                <a16:creationId xmlns:a16="http://schemas.microsoft.com/office/drawing/2014/main" id="{ECD756DC-6802-4F46-A001-AC901F3FF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9694" r="10314" b="14921"/>
          <a:stretch/>
        </p:blipFill>
        <p:spPr bwMode="auto">
          <a:xfrm>
            <a:off x="846140" y="5717894"/>
            <a:ext cx="351019" cy="3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ospital buildings - Free medical icons">
            <a:extLst>
              <a:ext uri="{FF2B5EF4-FFF2-40B4-BE49-F238E27FC236}">
                <a16:creationId xmlns:a16="http://schemas.microsoft.com/office/drawing/2014/main" id="{97A534CC-EAEE-4C3A-A16A-FE340389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37" y="1986051"/>
            <a:ext cx="434598" cy="4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3 star hotel icon design Royalty Free Vector Image">
            <a:extLst>
              <a:ext uri="{FF2B5EF4-FFF2-40B4-BE49-F238E27FC236}">
                <a16:creationId xmlns:a16="http://schemas.microsoft.com/office/drawing/2014/main" id="{8566486D-743A-4941-8FBA-38125FCDD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10579" r="4514" b="15132"/>
          <a:stretch/>
        </p:blipFill>
        <p:spPr bwMode="auto">
          <a:xfrm>
            <a:off x="7406069" y="2396907"/>
            <a:ext cx="421535" cy="3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Film Icon clipart - Film, Rectangle, Square, transparent clip art">
            <a:extLst>
              <a:ext uri="{FF2B5EF4-FFF2-40B4-BE49-F238E27FC236}">
                <a16:creationId xmlns:a16="http://schemas.microsoft.com/office/drawing/2014/main" id="{4325AC92-3615-4503-BBFB-9DB1A518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9" y="2894060"/>
            <a:ext cx="302155" cy="3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Eurostat releases new overview on housing conditions in the EU and the EFTA  group - Eurodiaconia">
            <a:extLst>
              <a:ext uri="{FF2B5EF4-FFF2-40B4-BE49-F238E27FC236}">
                <a16:creationId xmlns:a16="http://schemas.microsoft.com/office/drawing/2014/main" id="{AB1379AC-0169-4861-B67C-E68C14FE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17" y="3213768"/>
            <a:ext cx="546639" cy="4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Arth Infosoft - Software Support - Ahmedabad">
            <a:extLst>
              <a:ext uri="{FF2B5EF4-FFF2-40B4-BE49-F238E27FC236}">
                <a16:creationId xmlns:a16="http://schemas.microsoft.com/office/drawing/2014/main" id="{48632241-00FE-4C0C-A5F9-0B4B3389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37" y="3593567"/>
            <a:ext cx="434598" cy="4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Bank Icons - Download Free Vector Icons | Noun Project">
            <a:extLst>
              <a:ext uri="{FF2B5EF4-FFF2-40B4-BE49-F238E27FC236}">
                <a16:creationId xmlns:a16="http://schemas.microsoft.com/office/drawing/2014/main" id="{C438B73D-56BD-408D-96F3-FA4641F6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91" y="4118274"/>
            <a:ext cx="289690" cy="2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6094C21-9CF0-4FDA-9F9A-FEC4132C6D40}"/>
              </a:ext>
            </a:extLst>
          </p:cNvPr>
          <p:cNvSpPr txBox="1"/>
          <p:nvPr/>
        </p:nvSpPr>
        <p:spPr>
          <a:xfrm>
            <a:off x="7825012" y="1512640"/>
            <a:ext cx="3593418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COMMERCIAL: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Hospitals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Star Hotels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Malls &amp; Multiplex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Group Housing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Software Companies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Banks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Government office Complexes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Educational Institutions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DF51112-01C2-4C2B-9CB8-AA580AC80F4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pic>
        <p:nvPicPr>
          <p:cNvPr id="25" name="Picture 36" descr="Bank Icons - Download Free Vector Icons | Noun Project">
            <a:extLst>
              <a:ext uri="{FF2B5EF4-FFF2-40B4-BE49-F238E27FC236}">
                <a16:creationId xmlns:a16="http://schemas.microsoft.com/office/drawing/2014/main" id="{C438B73D-56BD-408D-96F3-FA4641F6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03" y="4521040"/>
            <a:ext cx="289690" cy="2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8cbbf2da-edc5-4d5e-8b69-296906edfbb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blob:https://web.whatsapp.com/8cbbf2da-edc5-4d5e-8b69-296906edfbb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" name="Picture 36" descr="Bank Icons - Download Free Vector Icons | Noun Project">
            <a:extLst>
              <a:ext uri="{FF2B5EF4-FFF2-40B4-BE49-F238E27FC236}">
                <a16:creationId xmlns:a16="http://schemas.microsoft.com/office/drawing/2014/main" id="{C438B73D-56BD-408D-96F3-FA4641F6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24" y="4907039"/>
            <a:ext cx="289690" cy="2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8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Group Financials</a:t>
            </a:r>
          </a:p>
          <a:p>
            <a:pPr algn="r"/>
            <a:r>
              <a:rPr lang="en-US" sz="1600" dirty="0"/>
              <a:t>( Rs. In Millions)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83E22-12E0-493C-AD7D-89D36EA55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84769416"/>
              </p:ext>
            </p:extLst>
          </p:nvPr>
        </p:nvGraphicFramePr>
        <p:xfrm>
          <a:off x="737969" y="1189325"/>
          <a:ext cx="9914401" cy="447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418319" y="5077488"/>
            <a:ext cx="113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Projected</a:t>
            </a:r>
            <a:endParaRPr lang="en-IN" sz="14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6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7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Our Clients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8D0F12-FA6D-43A3-8E7A-9E06F087105C}"/>
              </a:ext>
            </a:extLst>
          </p:cNvPr>
          <p:cNvSpPr txBox="1"/>
          <p:nvPr/>
        </p:nvSpPr>
        <p:spPr>
          <a:xfrm>
            <a:off x="639634" y="1010039"/>
            <a:ext cx="10912732" cy="563231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L&amp;T Metro Rail- Hyderabad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Microsoft India-Hyderabad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Amazon-Hyderabad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Salarpuria</a:t>
            </a:r>
            <a:r>
              <a:rPr lang="en-US" dirty="0">
                <a:solidFill>
                  <a:schemeClr val="bg1"/>
                </a:solidFill>
              </a:rPr>
              <a:t> Sattva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Infosys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Aparna</a:t>
            </a:r>
            <a:r>
              <a:rPr lang="en-US" dirty="0">
                <a:solidFill>
                  <a:schemeClr val="bg1"/>
                </a:solidFill>
              </a:rPr>
              <a:t> Constructions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My Home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Rajapushpa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GAR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IJM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Vazra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Nirman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Vamsi Ram Projects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SRM University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Raheja</a:t>
            </a:r>
            <a:r>
              <a:rPr lang="en-US" dirty="0">
                <a:solidFill>
                  <a:schemeClr val="bg1"/>
                </a:solidFill>
              </a:rPr>
              <a:t> Mind Space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Lemon Tree Hotels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Taj Vivanta.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Hallmark Projects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SBI Bank, </a:t>
            </a:r>
            <a:r>
              <a:rPr lang="en-US" dirty="0" err="1">
                <a:solidFill>
                  <a:schemeClr val="bg1"/>
                </a:solidFill>
              </a:rPr>
              <a:t>Gachibowli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M/s. HAL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M/s. DRDO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M/s. Bharat Dynamics Limited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M/s. NRSC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M/s. Continental Hospitals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Divis</a:t>
            </a:r>
            <a:r>
              <a:rPr lang="en-US" dirty="0">
                <a:solidFill>
                  <a:schemeClr val="bg1"/>
                </a:solidFill>
              </a:rPr>
              <a:t> Laboratory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Emmennar</a:t>
            </a:r>
            <a:r>
              <a:rPr lang="en-US" dirty="0">
                <a:solidFill>
                  <a:schemeClr val="bg1"/>
                </a:solidFill>
              </a:rPr>
              <a:t> Pharma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Symed</a:t>
            </a:r>
            <a:r>
              <a:rPr lang="en-US" dirty="0">
                <a:solidFill>
                  <a:schemeClr val="bg1"/>
                </a:solidFill>
              </a:rPr>
              <a:t> Laboratories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Dr. Reddy’s Laboratories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Hetero Laboratories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Aurobindo</a:t>
            </a:r>
            <a:r>
              <a:rPr lang="en-US" dirty="0">
                <a:solidFill>
                  <a:schemeClr val="bg1"/>
                </a:solidFill>
              </a:rPr>
              <a:t> Pharma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Meenakshi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Matrix Laboratories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M/s. Bharat Dynamics Limited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M/s. Research Center </a:t>
            </a:r>
            <a:r>
              <a:rPr lang="en-US" dirty="0" err="1">
                <a:solidFill>
                  <a:schemeClr val="bg1"/>
                </a:solidFill>
              </a:rPr>
              <a:t>Imarat</a:t>
            </a:r>
            <a:r>
              <a:rPr lang="en-US" dirty="0">
                <a:solidFill>
                  <a:schemeClr val="bg1"/>
                </a:solidFill>
              </a:rPr>
              <a:t> (RCI)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P&amp;G- Hyderabad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Cola Cola-Hyderabad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Citron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Sreenidhi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Tech </a:t>
            </a:r>
            <a:r>
              <a:rPr lang="en-US" dirty="0" err="1">
                <a:solidFill>
                  <a:schemeClr val="bg1"/>
                </a:solidFill>
              </a:rPr>
              <a:t>mahindra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D93377-5440-4A94-9296-CBC4AFA7E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Our Esteemed Clients</a:t>
            </a:r>
          </a:p>
        </p:txBody>
      </p:sp>
      <p:pic>
        <p:nvPicPr>
          <p:cNvPr id="12" name="Content Placeholder 3" descr="asdadCapture.PNG">
            <a:extLst>
              <a:ext uri="{FF2B5EF4-FFF2-40B4-BE49-F238E27FC236}">
                <a16:creationId xmlns:a16="http://schemas.microsoft.com/office/drawing/2014/main" id="{8646A0B6-D081-4EA8-942E-77C7EBCD65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162169"/>
            <a:ext cx="8229600" cy="2893770"/>
          </a:xfrm>
          <a:prstGeom prst="rect">
            <a:avLst/>
          </a:prstGeom>
        </p:spPr>
      </p:pic>
      <p:pic>
        <p:nvPicPr>
          <p:cNvPr id="13" name="Picture 12" descr="fdsgCapture.PNG">
            <a:extLst>
              <a:ext uri="{FF2B5EF4-FFF2-40B4-BE49-F238E27FC236}">
                <a16:creationId xmlns:a16="http://schemas.microsoft.com/office/drawing/2014/main" id="{11B63419-F3B1-49BC-8910-5DD9978524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301954"/>
            <a:ext cx="8229600" cy="2121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A2229-DD1C-43F8-BA99-242D1F0D3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9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071E7C-99CD-4436-BC96-82AE5F076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768EB-6D92-4456-A437-9F35F2DD1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6383" y="1643270"/>
            <a:ext cx="4479234" cy="29702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SAVE WATER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SAVE EARTH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129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3,568 White Background Videos and HD Footage - Getty Images">
            <a:extLst>
              <a:ext uri="{FF2B5EF4-FFF2-40B4-BE49-F238E27FC236}">
                <a16:creationId xmlns:a16="http://schemas.microsoft.com/office/drawing/2014/main" id="{A5741077-45C4-4118-9D1C-661EBE36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Corporate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51E40-6127-4F6A-91D5-5C724ACA5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E9252E-E510-4B9D-8EF7-CE4E6E806974}"/>
              </a:ext>
            </a:extLst>
          </p:cNvPr>
          <p:cNvGrpSpPr/>
          <p:nvPr/>
        </p:nvGrpSpPr>
        <p:grpSpPr>
          <a:xfrm>
            <a:off x="2878274" y="4053201"/>
            <a:ext cx="3052075" cy="1309204"/>
            <a:chOff x="2997696" y="266591"/>
            <a:chExt cx="2513483" cy="159606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5DF9774-80BF-455E-B74E-D0E2A2CD9EF4}"/>
                </a:ext>
              </a:extLst>
            </p:cNvPr>
            <p:cNvSpPr/>
            <p:nvPr/>
          </p:nvSpPr>
          <p:spPr>
            <a:xfrm>
              <a:off x="2997696" y="266591"/>
              <a:ext cx="2513483" cy="1596062"/>
            </a:xfrm>
            <a:prstGeom prst="roundRect">
              <a:avLst>
                <a:gd name="adj" fmla="val 10000"/>
              </a:avLst>
            </a:prstGeom>
            <a:ln>
              <a:solidFill>
                <a:srgbClr val="6BCFF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0C3BEFBE-7688-4F9B-9A93-CE3FD4A07C39}"/>
                </a:ext>
              </a:extLst>
            </p:cNvPr>
            <p:cNvSpPr txBox="1"/>
            <p:nvPr/>
          </p:nvSpPr>
          <p:spPr>
            <a:xfrm>
              <a:off x="3044443" y="313338"/>
              <a:ext cx="2419989" cy="1502568"/>
            </a:xfrm>
            <a:prstGeom prst="rect">
              <a:avLst/>
            </a:prstGeom>
            <a:ln>
              <a:solidFill>
                <a:srgbClr val="6BCFF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Merienda" panose="02000503060000020004" pitchFamily="2" charset="0"/>
                </a:rPr>
                <a:t>Revolve Engineers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Merienda" panose="02000503060000020004" pitchFamily="2" charset="0"/>
                </a:rPr>
                <a:t>Started in 1995 </a:t>
              </a:r>
              <a:endParaRPr lang="en-US" sz="1600" dirty="0">
                <a:latin typeface="Merienda" panose="02000503060000020004" pitchFamily="2" charset="0"/>
              </a:endParaRP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Merienda" panose="02000503060000020004" pitchFamily="2" charset="0"/>
                </a:rPr>
                <a:t>Trading Division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6DC549-9AC3-4B07-B26B-6B104D9602D8}"/>
              </a:ext>
            </a:extLst>
          </p:cNvPr>
          <p:cNvGrpSpPr/>
          <p:nvPr/>
        </p:nvGrpSpPr>
        <p:grpSpPr>
          <a:xfrm>
            <a:off x="6720658" y="4099948"/>
            <a:ext cx="2993773" cy="1262457"/>
            <a:chOff x="1600914" y="598166"/>
            <a:chExt cx="5656242" cy="35917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3C0325D-9DC0-4BED-9233-1C5BB9598737}"/>
                </a:ext>
              </a:extLst>
            </p:cNvPr>
            <p:cNvSpPr/>
            <p:nvPr/>
          </p:nvSpPr>
          <p:spPr>
            <a:xfrm>
              <a:off x="1600914" y="598166"/>
              <a:ext cx="5656242" cy="3591714"/>
            </a:xfrm>
            <a:prstGeom prst="roundRect">
              <a:avLst>
                <a:gd name="adj" fmla="val 10000"/>
              </a:avLst>
            </a:prstGeom>
            <a:ln>
              <a:solidFill>
                <a:srgbClr val="6BCFF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4AB07BC4-4ABB-4604-8BC5-50B61DEFE4A3}"/>
                </a:ext>
              </a:extLst>
            </p:cNvPr>
            <p:cNvSpPr txBox="1"/>
            <p:nvPr/>
          </p:nvSpPr>
          <p:spPr>
            <a:xfrm>
              <a:off x="1706112" y="703364"/>
              <a:ext cx="5445846" cy="3381318"/>
            </a:xfrm>
            <a:prstGeom prst="rect">
              <a:avLst/>
            </a:prstGeom>
            <a:ln>
              <a:solidFill>
                <a:srgbClr val="6BCFF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Merienda" panose="02000503060000020004" pitchFamily="2" charset="0"/>
                </a:rPr>
                <a:t>Revolve Engineers Pvt. Ltd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Merienda" panose="02000503060000020004" pitchFamily="2" charset="0"/>
                </a:rPr>
                <a:t>Started in 1999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Merienda" panose="02000503060000020004" pitchFamily="2" charset="0"/>
                </a:rPr>
                <a:t>Projects Division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DABE198-232B-4F20-999B-6E9E55068A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01" b="-9287"/>
          <a:stretch/>
        </p:blipFill>
        <p:spPr>
          <a:xfrm>
            <a:off x="5608823" y="1145373"/>
            <a:ext cx="974352" cy="736435"/>
          </a:xfrm>
          <a:prstGeom prst="rect">
            <a:avLst/>
          </a:prstGeom>
        </p:spPr>
      </p:pic>
      <p:pic>
        <p:nvPicPr>
          <p:cNvPr id="1026" name="Picture 2" descr="Flow arrow Silhouette Vector, Clipart Images, Pictures">
            <a:extLst>
              <a:ext uri="{FF2B5EF4-FFF2-40B4-BE49-F238E27FC236}">
                <a16:creationId xmlns:a16="http://schemas.microsoft.com/office/drawing/2014/main" id="{B858E716-3759-4C4E-B3BF-BF558AF32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28961" r="17824" b="20754"/>
          <a:stretch/>
        </p:blipFill>
        <p:spPr bwMode="auto">
          <a:xfrm rot="18848230">
            <a:off x="3339717" y="2425901"/>
            <a:ext cx="2855526" cy="12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w arrow Silhouette Vector, Clipart Images, Pictures">
            <a:extLst>
              <a:ext uri="{FF2B5EF4-FFF2-40B4-BE49-F238E27FC236}">
                <a16:creationId xmlns:a16="http://schemas.microsoft.com/office/drawing/2014/main" id="{4D9AAC0C-8B24-4DE3-97F0-F02ED1A80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2" t="28961" r="17824" b="20754"/>
          <a:stretch/>
        </p:blipFill>
        <p:spPr bwMode="auto">
          <a:xfrm rot="2751770" flipH="1">
            <a:off x="6043504" y="2425902"/>
            <a:ext cx="2855526" cy="12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68779-507E-41BE-A09E-67FD3326F721}"/>
              </a:ext>
            </a:extLst>
          </p:cNvPr>
          <p:cNvGrpSpPr/>
          <p:nvPr/>
        </p:nvGrpSpPr>
        <p:grpSpPr>
          <a:xfrm>
            <a:off x="4839259" y="1881808"/>
            <a:ext cx="2513483" cy="728457"/>
            <a:chOff x="2997696" y="266591"/>
            <a:chExt cx="2513483" cy="159606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A191C4B-3EFC-49EA-9689-9C98E04E3BDC}"/>
                </a:ext>
              </a:extLst>
            </p:cNvPr>
            <p:cNvSpPr/>
            <p:nvPr/>
          </p:nvSpPr>
          <p:spPr>
            <a:xfrm>
              <a:off x="2997696" y="266591"/>
              <a:ext cx="2513483" cy="1596062"/>
            </a:xfrm>
            <a:prstGeom prst="roundRect">
              <a:avLst>
                <a:gd name="adj" fmla="val 10000"/>
              </a:avLst>
            </a:prstGeom>
            <a:ln>
              <a:solidFill>
                <a:srgbClr val="6BCFF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474031C2-25D0-41CD-8675-A3E358868BE8}"/>
                </a:ext>
              </a:extLst>
            </p:cNvPr>
            <p:cNvSpPr txBox="1"/>
            <p:nvPr/>
          </p:nvSpPr>
          <p:spPr>
            <a:xfrm>
              <a:off x="3044443" y="313338"/>
              <a:ext cx="2419989" cy="1502568"/>
            </a:xfrm>
            <a:prstGeom prst="rect">
              <a:avLst/>
            </a:prstGeom>
            <a:ln>
              <a:solidFill>
                <a:srgbClr val="6BCFF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1"/>
                  </a:solidFill>
                  <a:latin typeface="Merienda" panose="02000503060000020004" pitchFamily="2" charset="0"/>
                </a:rPr>
                <a:t>Revolve Group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51494D1-663C-48C6-A698-DB7A768A66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7" y="5598935"/>
            <a:ext cx="2745548" cy="482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24010-3650-48FB-99B5-F87D5448C1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38" y="5598935"/>
            <a:ext cx="2745547" cy="4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DA6019-363D-43B4-996B-939BF9FF1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Milestones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F4419-ECDF-427A-9B7D-6900FAC11E91}"/>
              </a:ext>
            </a:extLst>
          </p:cNvPr>
          <p:cNvSpPr txBox="1"/>
          <p:nvPr/>
        </p:nvSpPr>
        <p:spPr>
          <a:xfrm>
            <a:off x="245600" y="3530165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100" dirty="0">
                <a:solidFill>
                  <a:schemeClr val="bg1"/>
                </a:solidFill>
              </a:rPr>
              <a:t>Journey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F1AB-F3A9-4726-941D-70A72E629619}"/>
              </a:ext>
            </a:extLst>
          </p:cNvPr>
          <p:cNvSpPr txBox="1"/>
          <p:nvPr/>
        </p:nvSpPr>
        <p:spPr>
          <a:xfrm>
            <a:off x="1193723" y="5433881"/>
            <a:ext cx="21792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solidFill>
                  <a:schemeClr val="bg1"/>
                </a:solidFill>
              </a:rPr>
              <a:t> Revolve Engineers Established Started As Authorized Distributer For ABB, </a:t>
            </a:r>
            <a:r>
              <a:rPr lang="en-US" sz="1100" dirty="0" err="1">
                <a:solidFill>
                  <a:schemeClr val="bg1"/>
                </a:solidFill>
              </a:rPr>
              <a:t>Microfinish</a:t>
            </a:r>
            <a:r>
              <a:rPr lang="en-US" sz="1100" dirty="0">
                <a:solidFill>
                  <a:schemeClr val="bg1"/>
                </a:solidFill>
              </a:rPr>
              <a:t> Pumps.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00A19-23CD-417E-B1B8-F7E7F09A678B}"/>
              </a:ext>
            </a:extLst>
          </p:cNvPr>
          <p:cNvSpPr txBox="1"/>
          <p:nvPr/>
        </p:nvSpPr>
        <p:spPr>
          <a:xfrm>
            <a:off x="3371243" y="1562779"/>
            <a:ext cx="1695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u="dotted" dirty="0">
                <a:solidFill>
                  <a:schemeClr val="bg1"/>
                </a:solidFill>
                <a:cs typeface="Arial" pitchFamily="34" charset="0"/>
              </a:rPr>
              <a:t>M/S. Thermax </a:t>
            </a:r>
            <a:r>
              <a:rPr lang="en-US" sz="1100" u="dotted" dirty="0" err="1">
                <a:solidFill>
                  <a:schemeClr val="bg1"/>
                </a:solidFill>
                <a:cs typeface="Arial" pitchFamily="34" charset="0"/>
              </a:rPr>
              <a:t>Culligan</a:t>
            </a:r>
            <a:r>
              <a:rPr lang="en-US" sz="1100" u="dotted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Selected Revolve As Their Distributor For Andhra And Telangana Regions.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2395-05D9-45A0-8F2E-274E2572A5F8}"/>
              </a:ext>
            </a:extLst>
          </p:cNvPr>
          <p:cNvSpPr txBox="1"/>
          <p:nvPr/>
        </p:nvSpPr>
        <p:spPr>
          <a:xfrm>
            <a:off x="5448640" y="5433881"/>
            <a:ext cx="217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solidFill>
                  <a:schemeClr val="bg1"/>
                </a:solidFill>
              </a:rPr>
              <a:t>M/S. Grundfos Appointed Revolve Engineers As Distributor For Sales And Service For Andhra Pradesh And Telangana Regions.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68B1-3732-4255-8E83-B1F299CFCEE6}"/>
              </a:ext>
            </a:extLst>
          </p:cNvPr>
          <p:cNvSpPr txBox="1"/>
          <p:nvPr/>
        </p:nvSpPr>
        <p:spPr>
          <a:xfrm>
            <a:off x="6096000" y="1732055"/>
            <a:ext cx="2852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Revolve Engineers Pvt. Ltd. Was Established To Handle Projects Division.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B60FD-3B16-47B8-B587-BC93E7D08D04}"/>
              </a:ext>
            </a:extLst>
          </p:cNvPr>
          <p:cNvSpPr txBox="1"/>
          <p:nvPr/>
        </p:nvSpPr>
        <p:spPr>
          <a:xfrm>
            <a:off x="1924125" y="359172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1995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3A1191-08BB-44D0-B071-3B0E2FDBE4E3}"/>
              </a:ext>
            </a:extLst>
          </p:cNvPr>
          <p:cNvSpPr txBox="1"/>
          <p:nvPr/>
        </p:nvSpPr>
        <p:spPr>
          <a:xfrm>
            <a:off x="4133826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1997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FB239-8991-4344-A872-63C144BC893C}"/>
              </a:ext>
            </a:extLst>
          </p:cNvPr>
          <p:cNvSpPr txBox="1"/>
          <p:nvPr/>
        </p:nvSpPr>
        <p:spPr>
          <a:xfrm>
            <a:off x="6317023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917AF-E797-4164-A00F-E36C66DFEE30}"/>
              </a:ext>
            </a:extLst>
          </p:cNvPr>
          <p:cNvSpPr txBox="1"/>
          <p:nvPr/>
        </p:nvSpPr>
        <p:spPr>
          <a:xfrm>
            <a:off x="8526724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DC270-3757-441F-8594-1594C52CE605}"/>
              </a:ext>
            </a:extLst>
          </p:cNvPr>
          <p:cNvSpPr txBox="1"/>
          <p:nvPr/>
        </p:nvSpPr>
        <p:spPr>
          <a:xfrm>
            <a:off x="222356" y="3245588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100" b="1" dirty="0">
                <a:solidFill>
                  <a:schemeClr val="bg1"/>
                </a:solidFill>
              </a:rPr>
              <a:t>REVOLVE ENGINEERS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0FB4C-75CF-418E-958F-6C1D4BBFD3C6}"/>
              </a:ext>
            </a:extLst>
          </p:cNvPr>
          <p:cNvSpPr txBox="1"/>
          <p:nvPr/>
        </p:nvSpPr>
        <p:spPr>
          <a:xfrm>
            <a:off x="9546542" y="5433881"/>
            <a:ext cx="22884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solidFill>
                  <a:schemeClr val="bg1"/>
                </a:solidFill>
              </a:rPr>
              <a:t>Pentair Water Has Appointed Revolve Engineers As Their Regional Distributor To handle Their Components and </a:t>
            </a:r>
            <a:r>
              <a:rPr lang="en-US" sz="1100" dirty="0" err="1">
                <a:solidFill>
                  <a:schemeClr val="bg1"/>
                </a:solidFill>
              </a:rPr>
              <a:t>Hydranautics</a:t>
            </a:r>
            <a:r>
              <a:rPr lang="en-US" sz="1100" dirty="0">
                <a:solidFill>
                  <a:schemeClr val="bg1"/>
                </a:solidFill>
              </a:rPr>
              <a:t> Membranes.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66B0E5-AFDD-4E65-A339-87B3FE341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16619E-484A-445B-A10B-0AD44403D9B6}"/>
              </a:ext>
            </a:extLst>
          </p:cNvPr>
          <p:cNvSpPr txBox="1"/>
          <p:nvPr/>
        </p:nvSpPr>
        <p:spPr>
          <a:xfrm>
            <a:off x="10795771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DA6019-363D-43B4-996B-939BF9FF1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Milestones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00A19-23CD-417E-B1B8-F7E7F09A678B}"/>
              </a:ext>
            </a:extLst>
          </p:cNvPr>
          <p:cNvSpPr txBox="1"/>
          <p:nvPr/>
        </p:nvSpPr>
        <p:spPr>
          <a:xfrm>
            <a:off x="3515352" y="811290"/>
            <a:ext cx="1940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ACO India Has Authorized Revolve Engineers as their Channel partner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68B1-3732-4255-8E83-B1F299CFCEE6}"/>
              </a:ext>
            </a:extLst>
          </p:cNvPr>
          <p:cNvSpPr txBox="1"/>
          <p:nvPr/>
        </p:nvSpPr>
        <p:spPr>
          <a:xfrm>
            <a:off x="8045168" y="811290"/>
            <a:ext cx="17929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Revolve Group </a:t>
            </a: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Coorporate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 Office Was Established at </a:t>
            </a: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Sanath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 Nagar, Hyderabad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B60FD-3B16-47B8-B587-BC93E7D08D04}"/>
              </a:ext>
            </a:extLst>
          </p:cNvPr>
          <p:cNvSpPr txBox="1"/>
          <p:nvPr/>
        </p:nvSpPr>
        <p:spPr>
          <a:xfrm>
            <a:off x="1924125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3A1191-08BB-44D0-B071-3B0E2FDBE4E3}"/>
              </a:ext>
            </a:extLst>
          </p:cNvPr>
          <p:cNvSpPr txBox="1"/>
          <p:nvPr/>
        </p:nvSpPr>
        <p:spPr>
          <a:xfrm>
            <a:off x="4133826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FB239-8991-4344-A872-63C144BC893C}"/>
              </a:ext>
            </a:extLst>
          </p:cNvPr>
          <p:cNvSpPr txBox="1"/>
          <p:nvPr/>
        </p:nvSpPr>
        <p:spPr>
          <a:xfrm>
            <a:off x="6317023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917AF-E797-4164-A00F-E36C66DFEE30}"/>
              </a:ext>
            </a:extLst>
          </p:cNvPr>
          <p:cNvSpPr txBox="1"/>
          <p:nvPr/>
        </p:nvSpPr>
        <p:spPr>
          <a:xfrm>
            <a:off x="8526724" y="3591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66B0E5-AFDD-4E65-A339-87B3FE341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16619E-484A-445B-A10B-0AD44403D9B6}"/>
              </a:ext>
            </a:extLst>
          </p:cNvPr>
          <p:cNvSpPr txBox="1"/>
          <p:nvPr/>
        </p:nvSpPr>
        <p:spPr>
          <a:xfrm>
            <a:off x="10795771" y="3591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2F0E-F000-45D5-B1C3-715B70919F53}"/>
              </a:ext>
            </a:extLst>
          </p:cNvPr>
          <p:cNvSpPr txBox="1"/>
          <p:nvPr/>
        </p:nvSpPr>
        <p:spPr>
          <a:xfrm>
            <a:off x="10241280" y="5424905"/>
            <a:ext cx="1695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Revolve Engineers Pvt. Ltd. Is ventured into Govt. affiliated  Projects.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202F0E-F000-45D5-B1C3-715B70919F53}"/>
              </a:ext>
            </a:extLst>
          </p:cNvPr>
          <p:cNvSpPr txBox="1"/>
          <p:nvPr/>
        </p:nvSpPr>
        <p:spPr>
          <a:xfrm>
            <a:off x="1258905" y="5424905"/>
            <a:ext cx="2034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Revolve Engineers Warehouse Is Established In </a:t>
            </a: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Pashamylaram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7368B1-3732-4255-8E83-B1F299CFCEE6}"/>
              </a:ext>
            </a:extLst>
          </p:cNvPr>
          <p:cNvSpPr txBox="1"/>
          <p:nvPr/>
        </p:nvSpPr>
        <p:spPr>
          <a:xfrm>
            <a:off x="8045168" y="1476107"/>
            <a:ext cx="1792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Geberit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 Has Appointed Revolve Engineers as Channel Partner for Andhra and Telangana Regions.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300A19-23CD-417E-B1B8-F7E7F09A678B}"/>
              </a:ext>
            </a:extLst>
          </p:cNvPr>
          <p:cNvSpPr txBox="1"/>
          <p:nvPr/>
        </p:nvSpPr>
        <p:spPr>
          <a:xfrm>
            <a:off x="5698549" y="5404682"/>
            <a:ext cx="1940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Global Water Has </a:t>
            </a: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Aurthorized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 Revolve Engineers as their Channel partner for </a:t>
            </a: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Diaphram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 Tanks.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300A19-23CD-417E-B1B8-F7E7F09A678B}"/>
              </a:ext>
            </a:extLst>
          </p:cNvPr>
          <p:cNvSpPr txBox="1"/>
          <p:nvPr/>
        </p:nvSpPr>
        <p:spPr>
          <a:xfrm>
            <a:off x="3515352" y="1560745"/>
            <a:ext cx="1940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Revolve Engineers Started Distribution of </a:t>
            </a: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Thermobreak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 Insulations.</a:t>
            </a:r>
          </a:p>
        </p:txBody>
      </p:sp>
    </p:spTree>
    <p:extLst>
      <p:ext uri="{BB962C8B-B14F-4D97-AF65-F5344CB8AC3E}">
        <p14:creationId xmlns:p14="http://schemas.microsoft.com/office/powerpoint/2010/main" val="205377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Authorized Distributers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93FB6-3A7B-4AD5-BB38-BF2811ECA65D}"/>
              </a:ext>
            </a:extLst>
          </p:cNvPr>
          <p:cNvSpPr txBox="1"/>
          <p:nvPr/>
        </p:nvSpPr>
        <p:spPr>
          <a:xfrm>
            <a:off x="849652" y="1624290"/>
            <a:ext cx="20734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ABB MOTORS</a:t>
            </a:r>
          </a:p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ACO</a:t>
            </a:r>
          </a:p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</a:t>
            </a:r>
            <a:r>
              <a:rPr lang="en-US" dirty="0" err="1">
                <a:solidFill>
                  <a:srgbClr val="0E101A"/>
                </a:solidFill>
              </a:rPr>
              <a:t>A.O.Smith</a:t>
            </a:r>
            <a:endParaRPr lang="en-US" dirty="0">
              <a:solidFill>
                <a:srgbClr val="0E101A"/>
              </a:solidFill>
            </a:endParaRPr>
          </a:p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DAIKI AXIS</a:t>
            </a:r>
            <a:r>
              <a:rPr lang="en-US" dirty="0">
                <a:solidFill>
                  <a:srgbClr val="0E101A"/>
                </a:solidFill>
                <a:effectLst/>
              </a:rPr>
              <a:t> </a:t>
            </a:r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E101A"/>
                </a:solidFill>
                <a:effectLst/>
              </a:rPr>
              <a:t>M/S GEBERIT</a:t>
            </a:r>
          </a:p>
        </p:txBody>
      </p:sp>
      <p:pic>
        <p:nvPicPr>
          <p:cNvPr id="5126" name="Picture 6" descr="Pentair Water India Pvt Ltd, Verna - Water Purifier Dealers in Goa -  Justdial">
            <a:extLst>
              <a:ext uri="{FF2B5EF4-FFF2-40B4-BE49-F238E27FC236}">
                <a16:creationId xmlns:a16="http://schemas.microsoft.com/office/drawing/2014/main" id="{A3BBD908-D6DE-4CE4-A31A-097413A6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928" y="4372322"/>
            <a:ext cx="1638637" cy="56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rundfos – Logos Download">
            <a:extLst>
              <a:ext uri="{FF2B5EF4-FFF2-40B4-BE49-F238E27FC236}">
                <a16:creationId xmlns:a16="http://schemas.microsoft.com/office/drawing/2014/main" id="{B819BBC3-ED46-4F7A-8FF5-F46E7DDE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27" y="2899403"/>
            <a:ext cx="2073489" cy="3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hermobreak - Thermal &amp; Acoustic Insulation">
            <a:extLst>
              <a:ext uri="{FF2B5EF4-FFF2-40B4-BE49-F238E27FC236}">
                <a16:creationId xmlns:a16="http://schemas.microsoft.com/office/drawing/2014/main" id="{43FF39E4-E68E-4793-AA85-E1F46B35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42" y="5394897"/>
            <a:ext cx="1638637" cy="3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CO Logo Vector (.AI) Free Download">
            <a:extLst>
              <a:ext uri="{FF2B5EF4-FFF2-40B4-BE49-F238E27FC236}">
                <a16:creationId xmlns:a16="http://schemas.microsoft.com/office/drawing/2014/main" id="{FE3ECBD3-9945-489D-AA55-AE1AE9F1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90" y="2541440"/>
            <a:ext cx="775818" cy="7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B3CAA69D-E945-4C7A-948F-DCD4D8BD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44" y="1902044"/>
            <a:ext cx="839146" cy="3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E1F810-CBA3-4F75-8C7C-63EF5BD0BF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893FB6-3A7B-4AD5-BB38-BF2811ECA65D}"/>
              </a:ext>
            </a:extLst>
          </p:cNvPr>
          <p:cNvSpPr txBox="1"/>
          <p:nvPr/>
        </p:nvSpPr>
        <p:spPr>
          <a:xfrm>
            <a:off x="6895781" y="1744718"/>
            <a:ext cx="22155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GLOBAL</a:t>
            </a:r>
          </a:p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GRUNDFOS</a:t>
            </a:r>
          </a:p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MICROFINISH</a:t>
            </a:r>
          </a:p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PENTAIR</a:t>
            </a:r>
          </a:p>
          <a:p>
            <a:pPr>
              <a:lnSpc>
                <a:spcPct val="300000"/>
              </a:lnSpc>
            </a:pPr>
            <a:r>
              <a:rPr lang="en-US" dirty="0">
                <a:solidFill>
                  <a:srgbClr val="0E101A"/>
                </a:solidFill>
              </a:rPr>
              <a:t>M/S THERMOBREAK</a:t>
            </a:r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E10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2" y="3595444"/>
            <a:ext cx="1667691" cy="584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27" y="1795928"/>
            <a:ext cx="687520" cy="734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64" y="5189318"/>
            <a:ext cx="1785470" cy="545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70" y="3632073"/>
            <a:ext cx="1264616" cy="421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54" y="4446455"/>
            <a:ext cx="1710247" cy="459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3BA40-7E88-4DD1-A2D3-8DADD08D16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0" y="979075"/>
            <a:ext cx="3826068" cy="6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Product Portfolio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77BEA2-CA9A-43A6-A302-6A41BC03EADB}"/>
              </a:ext>
            </a:extLst>
          </p:cNvPr>
          <p:cNvGrpSpPr/>
          <p:nvPr/>
        </p:nvGrpSpPr>
        <p:grpSpPr>
          <a:xfrm>
            <a:off x="1039509" y="1519193"/>
            <a:ext cx="3903782" cy="4497214"/>
            <a:chOff x="783816" y="1156550"/>
            <a:chExt cx="3903782" cy="44972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65F883-76D6-43A3-B3BF-C8DAC6642002}"/>
                </a:ext>
              </a:extLst>
            </p:cNvPr>
            <p:cNvSpPr txBox="1"/>
            <p:nvPr/>
          </p:nvSpPr>
          <p:spPr>
            <a:xfrm>
              <a:off x="1328381" y="1235332"/>
              <a:ext cx="3200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Water Treatment Plants (WTP)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02124F-533C-4EEF-AA10-402829DB2F7C}"/>
                </a:ext>
              </a:extLst>
            </p:cNvPr>
            <p:cNvSpPr txBox="1"/>
            <p:nvPr/>
          </p:nvSpPr>
          <p:spPr>
            <a:xfrm>
              <a:off x="1352012" y="1683446"/>
              <a:ext cx="3335586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eaLnBrk="1" hangingPunct="1">
                <a:lnSpc>
                  <a:spcPct val="200000"/>
                </a:lnSpc>
                <a:buFont typeface="+mj-lt"/>
                <a:buAutoNum type="alphaLcParenR"/>
              </a:pPr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Ultra Filtration Systems</a:t>
              </a:r>
            </a:p>
            <a:p>
              <a:pPr marL="457200" indent="-457200" eaLnBrk="1" hangingPunct="1">
                <a:lnSpc>
                  <a:spcPct val="200000"/>
                </a:lnSpc>
                <a:buFont typeface="+mj-lt"/>
                <a:buAutoNum type="alphaLcParenR"/>
              </a:pPr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Nano Filtration Systems</a:t>
              </a:r>
            </a:p>
            <a:p>
              <a:pPr marL="457200" indent="-457200">
                <a:lnSpc>
                  <a:spcPct val="200000"/>
                </a:lnSpc>
                <a:buFont typeface="+mj-lt"/>
                <a:buAutoNum type="alphaLcParenR"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RO Systems</a:t>
              </a:r>
              <a:endParaRPr lang="en-US" sz="1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indent="-457200" eaLnBrk="1" hangingPunct="1">
                <a:lnSpc>
                  <a:spcPct val="200000"/>
                </a:lnSpc>
                <a:buFont typeface="+mj-lt"/>
                <a:buAutoNum type="alphaLcParenR"/>
              </a:pPr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Purified Water Generation</a:t>
              </a:r>
            </a:p>
            <a:p>
              <a:pPr marL="457200" indent="-457200" eaLnBrk="1" hangingPunct="1">
                <a:lnSpc>
                  <a:spcPct val="200000"/>
                </a:lnSpc>
                <a:buFont typeface="+mj-lt"/>
                <a:buAutoNum type="alphaLcParenR"/>
              </a:pPr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DM / DI Systems</a:t>
              </a:r>
            </a:p>
            <a:p>
              <a:pPr marL="457200" indent="-457200" eaLnBrk="1" hangingPunct="1">
                <a:lnSpc>
                  <a:spcPct val="200000"/>
                </a:lnSpc>
                <a:buFont typeface="+mj-lt"/>
                <a:buAutoNum type="alphaLcParenR"/>
              </a:pPr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Filtration Systems</a:t>
              </a:r>
            </a:p>
            <a:p>
              <a:pPr marL="457200" indent="-457200" eaLnBrk="1" hangingPunct="1">
                <a:lnSpc>
                  <a:spcPct val="200000"/>
                </a:lnSpc>
                <a:buFont typeface="+mj-lt"/>
                <a:buAutoNum type="alphaLcParenR"/>
              </a:pPr>
              <a:r>
                <a:rPr lang="en-US" sz="1800" dirty="0">
                  <a:solidFill>
                    <a:schemeClr val="bg1"/>
                  </a:solidFill>
                  <a:cs typeface="Arial" pitchFamily="34" charset="0"/>
                </a:rPr>
                <a:t>Softening Systems</a:t>
              </a:r>
            </a:p>
          </p:txBody>
        </p:sp>
        <p:pic>
          <p:nvPicPr>
            <p:cNvPr id="1028" name="Picture 4" descr="Water Treatment Icon Images, Stock Photos &amp; Vectors | Shutterstock">
              <a:extLst>
                <a:ext uri="{FF2B5EF4-FFF2-40B4-BE49-F238E27FC236}">
                  <a16:creationId xmlns:a16="http://schemas.microsoft.com/office/drawing/2014/main" id="{67E4A84E-82BE-47CE-84BA-35834472F8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t="10981" r="11792" b="14820"/>
            <a:stretch/>
          </p:blipFill>
          <p:spPr bwMode="auto">
            <a:xfrm>
              <a:off x="816020" y="1156550"/>
              <a:ext cx="512361" cy="526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ltrafiltration (UF) Systems | Fluence">
              <a:extLst>
                <a:ext uri="{FF2B5EF4-FFF2-40B4-BE49-F238E27FC236}">
                  <a16:creationId xmlns:a16="http://schemas.microsoft.com/office/drawing/2014/main" id="{689ACBE6-622E-4760-9474-7D8AD6A31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20" y="1805855"/>
              <a:ext cx="526896" cy="526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Nanofiltration - OSMO Membrane Systems">
              <a:extLst>
                <a:ext uri="{FF2B5EF4-FFF2-40B4-BE49-F238E27FC236}">
                  <a16:creationId xmlns:a16="http://schemas.microsoft.com/office/drawing/2014/main" id="{0802E430-61D6-42CF-89F5-82AD9E0E3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16" y="2899614"/>
              <a:ext cx="612086" cy="61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Purified Water Icons - Download Free Vector Icons | Noun Project">
              <a:extLst>
                <a:ext uri="{FF2B5EF4-FFF2-40B4-BE49-F238E27FC236}">
                  <a16:creationId xmlns:a16="http://schemas.microsoft.com/office/drawing/2014/main" id="{D06A8328-4362-47D4-9E38-67992753F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731" y="3537252"/>
              <a:ext cx="410025" cy="4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Water Icon PNG Images, Transparent Water Icon Image Download - PNGitem">
              <a:extLst>
                <a:ext uri="{FF2B5EF4-FFF2-40B4-BE49-F238E27FC236}">
                  <a16:creationId xmlns:a16="http://schemas.microsoft.com/office/drawing/2014/main" id="{E3EE0B8D-C119-4000-BB22-1279CF808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51" y="2410924"/>
              <a:ext cx="410025" cy="41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Wastewater Treatment Plant Icon Images, Stock Photos &amp; Vectors |  Shutterstock">
              <a:extLst>
                <a:ext uri="{FF2B5EF4-FFF2-40B4-BE49-F238E27FC236}">
                  <a16:creationId xmlns:a16="http://schemas.microsoft.com/office/drawing/2014/main" id="{A74E5867-68CF-4706-8394-5F031687A5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t="16608" r="10138" b="23456"/>
            <a:stretch/>
          </p:blipFill>
          <p:spPr bwMode="auto">
            <a:xfrm>
              <a:off x="874456" y="4698170"/>
              <a:ext cx="410025" cy="33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Filter system, filtration pump, purification, treatment, water icon -  Download on Iconfinder">
              <a:extLst>
                <a:ext uri="{FF2B5EF4-FFF2-40B4-BE49-F238E27FC236}">
                  <a16:creationId xmlns:a16="http://schemas.microsoft.com/office/drawing/2014/main" id="{68F31D58-E6D8-43D7-B43A-28CA77E7B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52" y="5191932"/>
              <a:ext cx="410024" cy="410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softening-icon - Angel Water">
              <a:extLst>
                <a:ext uri="{FF2B5EF4-FFF2-40B4-BE49-F238E27FC236}">
                  <a16:creationId xmlns:a16="http://schemas.microsoft.com/office/drawing/2014/main" id="{2A2CE5F5-E7D7-460B-AD3A-1F930F334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76" y="4115910"/>
              <a:ext cx="628934" cy="38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3409C4-874C-499D-B0D1-B8F78999AE95}"/>
              </a:ext>
            </a:extLst>
          </p:cNvPr>
          <p:cNvGrpSpPr/>
          <p:nvPr/>
        </p:nvGrpSpPr>
        <p:grpSpPr>
          <a:xfrm>
            <a:off x="6671018" y="1519193"/>
            <a:ext cx="4348946" cy="4778778"/>
            <a:chOff x="6941323" y="1223254"/>
            <a:chExt cx="4348946" cy="47787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E99F13-7212-430D-BE85-20283521F7F7}"/>
                </a:ext>
              </a:extLst>
            </p:cNvPr>
            <p:cNvSpPr txBox="1"/>
            <p:nvPr/>
          </p:nvSpPr>
          <p:spPr>
            <a:xfrm>
              <a:off x="7806103" y="1296505"/>
              <a:ext cx="3200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Sewage Treatment Plants (STP)</a:t>
              </a:r>
            </a:p>
          </p:txBody>
        </p:sp>
        <p:pic>
          <p:nvPicPr>
            <p:cNvPr id="1026" name="Picture 2" descr="Sewage Pipe Icons - Download Free Vector Icons | Noun Project">
              <a:extLst>
                <a:ext uri="{FF2B5EF4-FFF2-40B4-BE49-F238E27FC236}">
                  <a16:creationId xmlns:a16="http://schemas.microsoft.com/office/drawing/2014/main" id="{9D008C41-BAFD-498A-8C6C-482604752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169" y="1223254"/>
              <a:ext cx="512360" cy="512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36B594-1EA0-434B-90C5-23DE5EAEAD79}"/>
                </a:ext>
              </a:extLst>
            </p:cNvPr>
            <p:cNvSpPr txBox="1"/>
            <p:nvPr/>
          </p:nvSpPr>
          <p:spPr>
            <a:xfrm>
              <a:off x="7522337" y="1699316"/>
              <a:ext cx="3767932" cy="430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SzPct val="95000"/>
                <a:buFont typeface="+mj-lt"/>
                <a:buAutoNum type="alphaLcParenR"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Activate Sludge Process</a:t>
              </a:r>
            </a:p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SzPct val="95000"/>
                <a:buFont typeface="+mj-lt"/>
                <a:buAutoNum type="alphaLcParenR"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Moving</a:t>
              </a:r>
              <a:r>
                <a:rPr kumimoji="0" lang="en-US" b="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 Bed Bio Reactor</a:t>
              </a:r>
            </a:p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SzPct val="95000"/>
                <a:buFont typeface="+mj-lt"/>
                <a:buAutoNum type="alphaLcParenR"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Sequential Batch Reactor</a:t>
              </a:r>
            </a:p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SzPct val="95000"/>
                <a:buFont typeface="+mj-lt"/>
                <a:buAutoNum type="alphaLcParenR"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Membrane Bio Reactor</a:t>
              </a:r>
            </a:p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SzPct val="95000"/>
                <a:buFont typeface="+mj-lt"/>
                <a:buAutoNum type="alphaLcParenR"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Effluent Treatment Plants (ETP)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200000"/>
                </a:lnSpc>
                <a:spcBef>
                  <a:spcPct val="20000"/>
                </a:spcBef>
                <a:spcAft>
                  <a:spcPct val="0"/>
                </a:spcAft>
                <a:buSzPct val="95000"/>
                <a:buFont typeface="+mj-lt"/>
                <a:buAutoNum type="alphaLcParenR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Hot Water Generation Systems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200000"/>
                </a:lnSpc>
                <a:spcBef>
                  <a:spcPct val="20000"/>
                </a:spcBef>
                <a:spcAft>
                  <a:spcPct val="0"/>
                </a:spcAft>
                <a:buSzPct val="95000"/>
                <a:buFont typeface="+mj-lt"/>
                <a:buAutoNum type="alphaLcParenR"/>
                <a:tabLst/>
                <a:defRPr/>
              </a:pPr>
              <a:r>
                <a:rPr lang="en-US" noProof="0" dirty="0">
                  <a:solidFill>
                    <a:schemeClr val="bg1"/>
                  </a:solidFill>
                  <a:cs typeface="Arial" pitchFamily="34" charset="0"/>
                </a:rPr>
                <a:t>O&amp;M and AMC Services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pic>
          <p:nvPicPr>
            <p:cNvPr id="1048" name="Picture 24" descr="Activated Sludge | SSWM">
              <a:extLst>
                <a:ext uri="{FF2B5EF4-FFF2-40B4-BE49-F238E27FC236}">
                  <a16:creationId xmlns:a16="http://schemas.microsoft.com/office/drawing/2014/main" id="{9B3D6AC9-BA0E-4E51-AB54-0B96432E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267" y="1821366"/>
              <a:ext cx="570646" cy="52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5FD49C2C-41F3-431D-A970-E2851E097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323" y="4144916"/>
              <a:ext cx="662534" cy="66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Membrane Bioreactor | SSWM - Find tools for sustainable sanitation and  water management!">
              <a:extLst>
                <a:ext uri="{FF2B5EF4-FFF2-40B4-BE49-F238E27FC236}">
                  <a16:creationId xmlns:a16="http://schemas.microsoft.com/office/drawing/2014/main" id="{E39B6DDE-BE0F-43C2-B49E-51DB9A55A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142" y="3021564"/>
              <a:ext cx="526897" cy="52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Sequencing batch reactors (SBR) | Rewatec">
              <a:extLst>
                <a:ext uri="{FF2B5EF4-FFF2-40B4-BE49-F238E27FC236}">
                  <a16:creationId xmlns:a16="http://schemas.microsoft.com/office/drawing/2014/main" id="{11CF5784-A96F-41D4-AD4F-A293D46E3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830" y="3704517"/>
              <a:ext cx="485520" cy="48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Water Treatment Plant Icons - Download Free Vector Icons | Noun Project">
              <a:extLst>
                <a:ext uri="{FF2B5EF4-FFF2-40B4-BE49-F238E27FC236}">
                  <a16:creationId xmlns:a16="http://schemas.microsoft.com/office/drawing/2014/main" id="{B7325B48-378A-4F07-AF2A-D4419B4D4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914" y="2504804"/>
              <a:ext cx="370253" cy="37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Hot Water Icon Images, Stock Photos &amp; Vectors | Shutterstock">
              <a:extLst>
                <a:ext uri="{FF2B5EF4-FFF2-40B4-BE49-F238E27FC236}">
                  <a16:creationId xmlns:a16="http://schemas.microsoft.com/office/drawing/2014/main" id="{92B0C8FD-2280-4B03-94EF-EA406615B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9" t="8896" r="8156" b="10367"/>
            <a:stretch/>
          </p:blipFill>
          <p:spPr bwMode="auto">
            <a:xfrm>
              <a:off x="7022660" y="4853743"/>
              <a:ext cx="502759" cy="52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Operations &amp; Maintenance Icon Images, Stock Photos &amp; Vectors | Shutterstock">
              <a:extLst>
                <a:ext uri="{FF2B5EF4-FFF2-40B4-BE49-F238E27FC236}">
                  <a16:creationId xmlns:a16="http://schemas.microsoft.com/office/drawing/2014/main" id="{3EEA1276-9A79-4C62-B885-56A68732D7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9" t="8896" r="12010" b="10367"/>
            <a:stretch/>
          </p:blipFill>
          <p:spPr bwMode="auto">
            <a:xfrm>
              <a:off x="7004545" y="5501170"/>
              <a:ext cx="536089" cy="48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3863CB7-8CFF-4901-A13E-C59681E7860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924010-3650-48FB-99B5-F87D5448C1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83" y="668912"/>
            <a:ext cx="2745547" cy="4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5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cs typeface="Arial" panose="020B0604020202020204" pitchFamily="34" charset="0"/>
              </a:rPr>
              <a:t>Business Locations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A66FD4C-FEBF-4CA4-ADEF-7FCD83CA2E3D}"/>
              </a:ext>
            </a:extLst>
          </p:cNvPr>
          <p:cNvSpPr>
            <a:spLocks noGrp="1"/>
          </p:cNvSpPr>
          <p:nvPr/>
        </p:nvSpPr>
        <p:spPr>
          <a:xfrm>
            <a:off x="5110620" y="1240215"/>
            <a:ext cx="6457266" cy="4928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Head office : 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C-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&amp;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I.D.A.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Sanath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Nagar, Hyderabad-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500018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(Telangana)</a:t>
            </a:r>
          </a:p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Branches: 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Vijayawada (Andhra Pradesh)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Vishakhapatnam  (Andhra Pradesh)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Bengaluru (Karnataka)</a:t>
            </a:r>
          </a:p>
          <a:p>
            <a:pPr eaLnBrk="1" hangingPunct="1">
              <a:buNone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Warehouse: </a:t>
            </a:r>
          </a:p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Sanath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Nagar, Hyderabad (Telangana)</a:t>
            </a:r>
          </a:p>
          <a:p>
            <a:pPr eaLnBrk="1" hangingPunct="1">
              <a:buNone/>
            </a:pPr>
            <a:r>
              <a:rPr 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Pashamylaram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, Hyderabad (Telangana)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571103-564B-46A4-AC61-38B2BC6889AC}"/>
              </a:ext>
            </a:extLst>
          </p:cNvPr>
          <p:cNvCxnSpPr/>
          <p:nvPr/>
        </p:nvCxnSpPr>
        <p:spPr>
          <a:xfrm>
            <a:off x="4760686" y="664817"/>
            <a:ext cx="0" cy="5503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C3AA29D-D561-4B48-AF7F-257C0C5B8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  <p:pic>
        <p:nvPicPr>
          <p:cNvPr id="1026" name="Picture 2" descr="Telangana Andhra Pradesh Karnataka Ma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" t="-12435" r="-1784" b="12188"/>
          <a:stretch/>
        </p:blipFill>
        <p:spPr bwMode="auto">
          <a:xfrm>
            <a:off x="348231" y="1336929"/>
            <a:ext cx="4245401" cy="3604347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glow rad="127000">
              <a:schemeClr val="accent1"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4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Strength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B58244-24E8-45E5-824F-A7F39A6D09D0}"/>
              </a:ext>
            </a:extLst>
          </p:cNvPr>
          <p:cNvSpPr txBox="1"/>
          <p:nvPr/>
        </p:nvSpPr>
        <p:spPr>
          <a:xfrm>
            <a:off x="557853" y="783862"/>
            <a:ext cx="11234057" cy="5456750"/>
          </a:xfrm>
          <a:prstGeom prst="rect">
            <a:avLst/>
          </a:prstGeom>
          <a:noFill/>
          <a:ln>
            <a:solidFill>
              <a:srgbClr val="6BCFF6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28, year-old company,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Estd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1995, Group turnover -  FY22-23 : &gt; INR 130 Cr (approx. USD 16 Million)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 qualified execution team – Average Qualification of Engineering Graduation. The best blend of experience 70% of employees are under the age of 35, 75% are Engineering graduates and above.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9001-2015 Certified company.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20,000 Sq. ft. of storage area ( 350,000 Cu. ft. of storage volume)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law compliant - One of the first and very few water treatment companies to be compliant with all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laws providing PF, ESI, Group health cover, accidental insurance tom all our employees and having framed strictly implemented guidelines for workplace policies.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033DB-3B96-459F-A709-E42AA2994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F26F5-422D-4D7B-9855-E7D5A2B9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DD7AA857-57F6-4245-B83C-4FD5ED03E399}"/>
              </a:ext>
            </a:extLst>
          </p:cNvPr>
          <p:cNvSpPr/>
          <p:nvPr/>
        </p:nvSpPr>
        <p:spPr>
          <a:xfrm>
            <a:off x="9821007" y="215705"/>
            <a:ext cx="2370993" cy="449112"/>
          </a:xfrm>
          <a:prstGeom prst="snip2DiagRect">
            <a:avLst/>
          </a:prstGeom>
          <a:solidFill>
            <a:srgbClr val="6BCF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STP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B58244-24E8-45E5-824F-A7F39A6D09D0}"/>
              </a:ext>
            </a:extLst>
          </p:cNvPr>
          <p:cNvSpPr txBox="1"/>
          <p:nvPr/>
        </p:nvSpPr>
        <p:spPr>
          <a:xfrm>
            <a:off x="1641929" y="1648073"/>
            <a:ext cx="9214757" cy="4401205"/>
          </a:xfrm>
          <a:prstGeom prst="rect">
            <a:avLst/>
          </a:prstGeom>
          <a:noFill/>
          <a:ln>
            <a:solidFill>
              <a:srgbClr val="6BCFF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solidFill>
                  <a:schemeClr val="bg1"/>
                </a:solidFill>
              </a:rPr>
              <a:t>ASP Technology      – 100+ Projects ( 50KLD to 150KLD)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solidFill>
                  <a:schemeClr val="bg1"/>
                </a:solidFill>
              </a:rPr>
              <a:t>MBBR Technology – 100+ Projects ( 10KLD to 400KLD)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solidFill>
                  <a:schemeClr val="bg1"/>
                </a:solidFill>
              </a:rPr>
              <a:t>SBR Technology     – 200+ Projects ( 40KLD to 2MLD)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solidFill>
                  <a:schemeClr val="bg1"/>
                </a:solidFill>
              </a:rPr>
              <a:t>MBR Technology- 20 + projects (50 KLD -500 KLD)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ACB297-FBF0-46F5-97D2-C2D44633C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9" y="252054"/>
            <a:ext cx="1678525" cy="2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7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729</Words>
  <Application>Microsoft Office PowerPoint</Application>
  <PresentationFormat>Widescreen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Merienda</vt:lpstr>
      <vt:lpstr>Wingdings</vt:lpstr>
      <vt:lpstr>Wingdings 2</vt:lpstr>
      <vt:lpstr>Wingdings 3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WATER  SAVE EARTH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srikar katragadda</cp:lastModifiedBy>
  <cp:revision>127</cp:revision>
  <cp:lastPrinted>2023-08-31T06:57:39Z</cp:lastPrinted>
  <dcterms:created xsi:type="dcterms:W3CDTF">2020-11-25T17:40:27Z</dcterms:created>
  <dcterms:modified xsi:type="dcterms:W3CDTF">2023-11-16T05:09:11Z</dcterms:modified>
</cp:coreProperties>
</file>